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8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92" r:id="rId12"/>
    <p:sldId id="289" r:id="rId13"/>
    <p:sldId id="268" r:id="rId14"/>
    <p:sldId id="279" r:id="rId15"/>
    <p:sldId id="271" r:id="rId16"/>
    <p:sldId id="287" r:id="rId17"/>
    <p:sldId id="272" r:id="rId18"/>
    <p:sldId id="273" r:id="rId19"/>
    <p:sldId id="276" r:id="rId20"/>
    <p:sldId id="277" r:id="rId21"/>
    <p:sldId id="278" r:id="rId22"/>
    <p:sldId id="291" r:id="rId23"/>
    <p:sldId id="270" r:id="rId24"/>
    <p:sldId id="280" r:id="rId25"/>
    <p:sldId id="281" r:id="rId26"/>
    <p:sldId id="284" r:id="rId27"/>
    <p:sldId id="285" r:id="rId28"/>
    <p:sldId id="290" r:id="rId29"/>
    <p:sldId id="286" r:id="rId30"/>
    <p:sldId id="282" r:id="rId31"/>
    <p:sldId id="283" r:id="rId32"/>
    <p:sldId id="293" r:id="rId33"/>
    <p:sldId id="294" r:id="rId34"/>
    <p:sldId id="274" r:id="rId35"/>
    <p:sldId id="258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aşlıksız Bölüm" id="{7EF2EC03-40D3-437D-923A-9602ECCE7611}">
          <p14:sldIdLst>
            <p14:sldId id="256"/>
            <p14:sldId id="288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92"/>
            <p14:sldId id="289"/>
            <p14:sldId id="268"/>
            <p14:sldId id="279"/>
            <p14:sldId id="271"/>
            <p14:sldId id="287"/>
            <p14:sldId id="272"/>
            <p14:sldId id="273"/>
            <p14:sldId id="276"/>
            <p14:sldId id="277"/>
            <p14:sldId id="278"/>
            <p14:sldId id="291"/>
            <p14:sldId id="270"/>
            <p14:sldId id="280"/>
            <p14:sldId id="281"/>
            <p14:sldId id="284"/>
            <p14:sldId id="285"/>
            <p14:sldId id="290"/>
            <p14:sldId id="286"/>
            <p14:sldId id="282"/>
            <p14:sldId id="283"/>
            <p14:sldId id="293"/>
            <p14:sldId id="294"/>
            <p14:sldId id="274"/>
            <p14:sldId id="25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1" autoAdjust="0"/>
    <p:restoredTop sz="94728" autoAdjust="0"/>
  </p:normalViewPr>
  <p:slideViewPr>
    <p:cSldViewPr>
      <p:cViewPr>
        <p:scale>
          <a:sx n="82" d="100"/>
          <a:sy n="82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ELBZ Consultancy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01AB6-B881-4952-9110-87629BAA9DFD}" type="datetimeFigureOut">
              <a:rPr lang="tr-TR" smtClean="0"/>
              <a:t>14.07.2021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4E3680-1616-4F7F-A16E-F018C1D0DBE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568720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tr-TR"/>
              <a:t>ELBZ Consultancy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D5BAF-63BF-42AB-B899-904780D0DB0E}" type="datetimeFigureOut">
              <a:rPr lang="tr-TR" smtClean="0"/>
              <a:t>14.07.2021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F429A-97D1-4FB6-9D39-AD059356522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615245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F429A-97D1-4FB6-9D39-AD059356522C}" type="slidenum">
              <a:rPr lang="tr-TR" smtClean="0"/>
              <a:t>1</a:t>
            </a:fld>
            <a:endParaRPr lang="tr-TR"/>
          </a:p>
        </p:txBody>
      </p:sp>
      <p:sp>
        <p:nvSpPr>
          <p:cNvPr id="5" name="Üstbilgi Yer Tutucusu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tr-TR"/>
              <a:t>ELBZ Consultancy</a:t>
            </a:r>
          </a:p>
        </p:txBody>
      </p:sp>
    </p:spTree>
    <p:extLst>
      <p:ext uri="{BB962C8B-B14F-4D97-AF65-F5344CB8AC3E}">
        <p14:creationId xmlns:p14="http://schemas.microsoft.com/office/powerpoint/2010/main" val="321486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F429A-97D1-4FB6-9D39-AD059356522C}" type="slidenum">
              <a:rPr lang="tr-TR" smtClean="0"/>
              <a:t>35</a:t>
            </a:fld>
            <a:endParaRPr lang="tr-TR"/>
          </a:p>
        </p:txBody>
      </p:sp>
      <p:sp>
        <p:nvSpPr>
          <p:cNvPr id="5" name="Üstbilgi Yer Tutucusu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tr-TR"/>
              <a:t>ELBZ Consultancy</a:t>
            </a:r>
          </a:p>
        </p:txBody>
      </p:sp>
    </p:spTree>
    <p:extLst>
      <p:ext uri="{BB962C8B-B14F-4D97-AF65-F5344CB8AC3E}">
        <p14:creationId xmlns:p14="http://schemas.microsoft.com/office/powerpoint/2010/main" val="321486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CA68C-71E1-4182-B213-4AF706FEC74F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0C4EE-C748-4369-83AB-404EC59CB966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BED79-C9AA-4AD1-8A6E-5A9A5970DD25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BB95C-D762-4AB6-B8C2-A65B71205581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7842F-982E-4DC7-976E-8A9708E8D19E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E502D-0C4F-4BDD-AD64-D46A3CD7FC19}" type="datetime1">
              <a:rPr lang="tr-TR" smtClean="0"/>
              <a:t>14.07.2021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D28D8-6233-426B-A901-ABE2B732774A}" type="datetime1">
              <a:rPr lang="tr-TR" smtClean="0"/>
              <a:t>14.07.2021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25280-6639-4E67-9CD4-5B65CA0EE310}" type="datetime1">
              <a:rPr lang="tr-TR" smtClean="0"/>
              <a:t>14.07.2021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3119-182F-4E42-AEAE-E72E67EEE9EF}" type="datetime1">
              <a:rPr lang="tr-TR" smtClean="0"/>
              <a:t>14.07.2021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77320-5393-4A81-9ECE-1E58997CCA44}" type="datetime1">
              <a:rPr lang="tr-TR" smtClean="0"/>
              <a:t>14.07.2021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BF01C-CC25-4C9B-9709-33DC34AA7E24}" type="datetime1">
              <a:rPr lang="tr-TR" smtClean="0"/>
              <a:t>14.07.2021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BD8B8-AE4D-4F12-9326-01FEF08907E8}" type="datetime1">
              <a:rPr lang="tr-TR" smtClean="0"/>
              <a:t>14.07.2021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mailto:elena@elbzconsultancy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elbzconsultancy.com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И ИСПОЛНЕНИЕ ИНОСТРАННЫХ СУДЕБНЫХ РЕШЕНИЙ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ТУРЦИИ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61655" y="4941168"/>
            <a:ext cx="6400800" cy="67248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апреля 202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Турция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30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Судебные пошлины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Пошлина за написание решения и публикацию по ставке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68,31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/1000 от суммы требований,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расчета: </a:t>
            </a:r>
          </a:p>
          <a:p>
            <a:pPr marL="0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Сумма требований: 1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турецких лир (около 1 320 долларов США)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 x 68,31/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000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/4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170,77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турецких лир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иска истец оплачивает только ¼ от всей суммы пошлины, остальные ¾ оплачивает проигравшая сторона (а также ¼, оплаченную истцом).   </a:t>
            </a:r>
            <a:endParaRPr lang="tr-TR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Пошлина за подачу иска – 59,30 турецких лир,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Пошлина за копию доверенности – 8,50 турецких лир,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Пошлина за слушание - 2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27/1000 от суммы требований              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за неприсутствие на слушание без веской причины)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Аванс на судебные расходы (отчет эксперта и т.д.)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102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Гарантии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48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(1) От иностранных физических и юридических лиц, подающих иски или участвующих в них, или ходатайствующих о возбуждении производства по принудительному исполнению в турецких судах, требуется предоставление гарантий, определенных судом, для покрытия судебных издержек и расходов, расходов и убытков противной стороны.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 Суд освобождает истца, вступившую в процесс сторону или сторону по делу о принудительном исполнении, от предоставления гарантий на основе взаимности.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372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Предварительные условия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должно быть принято судом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должно выноситься по гражданскому делу (с точки зрения турецкого права, будет достаточным, если решение касается отношений частного права. Например, согласно ст. 50/2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положения, касающиеся личных прав в решении по уголовному делу, также могут быть предметом иска о признании и исполнении)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должно быть окончательным и вступившим в силу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70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 существу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54 М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существует соглашение, основанное на взаимности, между Республикой Турция и государством, в котором было вынесено судебное решение, или положения права или практика, позволяющие принудительно исполнять судебные решения, вынесенные турецкими судами, в этом государстве (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применяется для исков по признанию (без исполнения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</a:p>
          <a:p>
            <a:pPr algn="just">
              <a:buAutoNum type="arabicPeriod"/>
            </a:pP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судебное решение вынесено по вопросу, который не находится в исключительной юрисдикции турецких судов или не вынесен судом, утратившим свою юрисдикцию, хотя оно не имеет прямого отношения к предмету дела или со сторонами; </a:t>
            </a:r>
          </a:p>
          <a:p>
            <a:pPr marL="0" indent="0" algn="just">
              <a:buNone/>
            </a:pP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судебное решение явно не противоречит публичному порядку; </a:t>
            </a:r>
          </a:p>
          <a:p>
            <a:pPr marL="0" indent="0" algn="just">
              <a:buNone/>
            </a:pPr>
            <a:endParaRPr lang="ru-RU"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несмотря на то, что лицо, в отношении которого требуется принудительное исполнение решения в нарушение права этого места, не было надлежащим образом вызвано в суд, выносящий решение, или не было надлежащим образом представлено в этом суде, или вследствие его неявки было принято заочное решение, или судебное решение в его отсутствие было принято в нарушение этих законов, и это лицо не заявило возражений по этим основаниям в турецком суде в отношении принудительного исполнения решения. 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6807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по существу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обязан рассмотреть факт соблюдения условий, указанных в пп. (1) и (3).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 рассматривает факт соблюдения условий, указанных в пп. (2) и (4)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по ходатайству ответчика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623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(1)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наличие двустороннего соглашения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положения права </a:t>
            </a:r>
            <a:r>
              <a:rPr lang="ru-R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практика, позволяющие принудительно исполнить судебное решение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Турция заключила двусторонние договоры о взаимном оказании правовой помощи по торговым делам с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странами. Среди них Украина, Казахстан, Киргизия, Грузия, Молдова, Азербайджан, Румыния, Италия, Австрия, Польша, Латвия, Литва, Иран, Китай т.д.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Турция является участницей следующих договоров: 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признании и исполнении решений относительно супружеской связи (1975 г.)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признании и исполнении решений, касающихся алиментных обязательств по содержанию детей (1958 г.)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Конвенция о признании и исполнении решений в отношении алиментных обязательств (1973 г.)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Европейская конвенция о признании и исполнении решений относительно опеки над детьми и восстановления опеки над детьми (1980 г.)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наличия несоответствия между положениями 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GB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договорными положениями, суд руководствуется теми положениями, которые в наибольшей степени облегчают процедуру признания и исполнения.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417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(1)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«взаимности» в судебной практике. Необходимо обращаться к судебной практике страны, суд которой вынес решение.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несмотря на наличие договора между Турцией и Сирией, Сирия фактически не признает решения турецких судов. В доктрине есть различные точки зрения на счет того - должен ли турецкий суд признавать решения сирийского суда.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6447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(1)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«взаимности» в нормативных актах. Процедура признания является такой же или схожей с процедурой признания решений в Турции. Если условия признания являются более жесткими, то о «правовой» взаимности речи быть не может.</a:t>
            </a: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согласно голландскому гражданско-процессуальному кодексу, Голландия признает решения только тех стран, с которыми заключены договоры. Таким образом, решение голландского суда не может быть признано турецким судом, т.к. между Турцией и Голландией отсутствует договор. </a:t>
            </a:r>
          </a:p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Верховный суд Турции постановил, что решения судов Израиля подлежат признанию в Турции из-за сходства законодательства по данному вопросу. </a:t>
            </a:r>
          </a:p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касается России, то стороны подписали Договор о взаимном оказании правовой помощи по гражданским, торговым и уголовным делам в г. Анкаре 15.12.1997 года, однако, данное соглашение не было ратифицировано, а Распоряжением Президента РФ 30.12.2015 года N 428-рп, РФ выразила намерение не становиться участником данного договора. В настоящий момент действует Договор о взаимной правовой помощи по уголовным делам и выдаче от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г.</a:t>
            </a:r>
          </a:p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аналогично ситуации с Израилем, нормы турецкого права касательно процедуры признания и исполнения схожи, пусть и не во всем, с нормами российского права. Таким образом, можно сказать, что между Россией и Турцией имеется правовая «взаимность». </a:t>
            </a:r>
          </a:p>
          <a:p>
            <a:pPr marL="0" indent="0" algn="just">
              <a:buNone/>
            </a:pP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Верховный суд Турции также постановил, что у Турции есть правовая «взаимность» с Англией. </a:t>
            </a: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6385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(2)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судебное решение вынесено по вопросу, который не находится в исключительной юрисдикции турецких судов, или суд, вынесший решение, не утратил свою юрисдикцию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иски, касающиеся недвижимости, находящейся на территории Турции, подсудны исключительно турецким судам (согласно ст. 12 Закона «О гражданском процессе»).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же правило действует и для споров между работником и работодателем, потребителем и производителем или продавцом, для исков, касающихся нарушений прав интеллектуальной собственности и т.д. Однако, если иностранный суд признал себя компетентным вынести решение по иску работника в Турции, то данный факт не должен быть препятствием к признанию такого решения на территории Турции, т.к. решение иностранного суда преследует цель защитить слабую сторону в споре. </a:t>
            </a: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2890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(3)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судебное решение явно не противоречит публичному порядку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Определение, противоречит ли решение публичному порядку, отдано на усмотрение судьи. Но судья при определении должен руководствоваться общими принципами права (такими как объективность, беспристрастность,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права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ответчика на защиту), нормами международного частного права, Конституции, а также общими традициями и нормами морали.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только лишь по причине того, что материальное или процессуальное право страны, суд которого вынес решение, отличается от турецкой правовой системы, иск о признании не может быть отклонен. Иначе судья нарушит принцип 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révision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fond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согласно которому судьи не имеют право пересматривать дело по существу.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5943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50-59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№ 5718 «О международном частном праве и международном гражданском процессе»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«О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 регистрации актов гражданского состояния» и Правила применения положений данного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Закона</a:t>
            </a:r>
            <a:endParaRPr lang="tr-T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44 Информационного письма ЦБ ТР №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I-M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1360 ТКК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Турецкого Коммерческого кодекса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Международные договора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0598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(3)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решения иностранного суда с таким же предметом спора, сторонами и правовыми основаниями, по которым уже было вынесено решение турецкого суда, будет отклонено по причине противоречия публичному порядку Турции (ст. 114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Турецкого гражданско-процессуального кодекса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Данное условие также включено во многие Договоры о взаимном оказании правовой помощи.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турецкий суд рассмотрел уголовное дело и постановил о невиновности турецкого гражданина в аварии, произошедшей на территории Турции. Иск о признании решения иностранного суда о присуждении компенсации потерпевшим в аварии со стороны турецкого гражданина будет отклонен по причине противоречия публичному порядку Турции.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376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(4)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решение должно быть принято с соблюдением права ответчика на защиту 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 должен быть вызван в суд в соответствии с законами страны, суд которой выносит решение, или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 должен быть представлен в суде, или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Даже если решение выносится без присутствия отчетчика, данная процедура должна осуществляться в соответствии с местными законами,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противном случае, при условии возражения ответчика, иск о признании может быть отклонен. 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ответчик утверждает, что его права на защиту в иностранном суде не были соблюдены, то бремя доказательства обратного будет на истце.   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97681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(4)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вручения осуществляется согласно принципу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lex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fori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таким образом, иностранный суд должен руководствоваться местным правом и международными договорами.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Турция внесла поправку в ст. 10 Конвенции о вручении за границей судебных или внесудебных документов по гражданским или торговым делам от 15 ноября 1965 г., и разрешила вручение документов только через Центральный орган -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Генеральная Дирекция международного права и международных отношений Министерства юстиции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Отправка повестки или решения обычной почтой может послужить причиной отклонения иска о признании в Турции.  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54958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Возражения ответчика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 также имеет право заявить возражение, ссылаясь на то, что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иностранного суда было частично или полностью исполнено или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произошли события, препятствующие его исполнению (ст. 55(2)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2996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решений о судебных издержках</a:t>
            </a:r>
            <a:endParaRPr 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Гаагская конвенция по вопросам гражданского процесса от 01.03.1954 г.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 Конвенции являются всего 48 стран, среди которых: Россия, Украина, Казахстан, Киргизия, Молдова, Румыния, Польша, Литва, Латвия и т.д. 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Многосторонние и двусторонние договоры о взаимном оказании правовой помощи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9181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решений о судебных издержках</a:t>
            </a:r>
            <a:endParaRPr 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Гаагская конвенция по вопросам гражданского процесса от 01.03.1954 г.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 взыскании судебных издержек и расходов объявляются подлежащими исполнению без заслушивания сторон, при условии, что сторона, с которой производится взыскание, имеет право на последующее обжалование в соответствии с законодательством государства, где испрашивается исполнение.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Власти, компетентные рассматривать просьбу об исполнении, ограничиваются рассмотрением следующих вопросов: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Отвечает ли копия решения требованиям законодательства страны, где оно было вынесено, относительно аутентичности копии.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Вступило ли решение в законную силу в соответствии с указанным законодательством.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Изложены ли постановления решения на языке запрашиваемых властей или на языке, о котором достигнута договоренность между двумя заинтересованными государствами, или к документу приложен перевод на один из указанных языков, и при отсутствии соглашения, предусматривающего иной порядок, засвидетельствован ли он дипломатическим или консульским представителем запрашивающего государства или присяжным переводчиком запрашиваемого государства.</a:t>
            </a:r>
            <a:b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8209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приведение в исполнение </a:t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делам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банкротстве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доктрине нет единого мнения по вопросу о том, могут ли рассматривать турецкие суды иски о признании и приведении в исполнение решений иностранных судов по делам о банкротстве. 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154 Закона «О приведении в исполнение и банкротстве», суд, компетентный рассматривать ходатайства о банкротстве - это суд по коммерческим делам по месту нахождения должника. Договор между сторонами о компетентном суде по ходатайству о банкротстве будет считаться недействительным.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например, стороны, заключая договор о поставке, могут указать в договоре компетентные суды для споров, вытекающих из договора, суды Лондона. После получения решения английского суда истцу необходимо будет обратиться в турецкий суд для признания и приведения в исполнение решения английского суда, а также в суд по месту нахождения должника для подачи ходатайства о банкротстве. Обращение в турецкий суд с иском о признании и приведении в исполнение решения английского суда о банкротстве должника будет отклонено. </a:t>
            </a:r>
          </a:p>
          <a:p>
            <a:pPr marL="0" indent="0" algn="just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также, согласно Брюссельскому Регламенту № 1215/2012 от 12 декабря 2012 г. о подсудности и признании и исполнении судебных решений по гражданским и торговым делам, споры, касающиеся регистрации или действительности регистрационных данных, подсудны судам по месту регистрации. 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52299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приведение в исполнение </a:t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решений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делам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банкротстве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договоры о взаимном оказании правовой помощи (например, с Тунисом, Австрией) не регулируют вопросы, касающиеся вопросы о банкротстве.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с Австрией о признании и приведении в исполнение судебных решений от 23.05.1989 г. также не распространяется на решения по делам 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банкротстве. 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решение иностранного суда о банкротстве может служить основанием для регистрации своих требований в реестре кредиторов в деле о банкротстве турецкой компании. 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того, чтобы решение иностранного суда о банкротстве могло послужить доказательством в турецком судебном процессе, в первую очередь необходимо обратиться в турецкий суд с иском о признании (без приведения в исполнение).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75178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приведение в исполнение </a:t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актов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обеспечительных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</a:t>
            </a:r>
            <a:endParaRPr 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судебной практике, так и в доктрине общего мнения нет.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Но, как правило, определения иностранных судов о применении обеспечительных мер (как предварительных, так и обеспечения иска) не подлежат признанию и принудительному исполнению на территории Турции, поскольку не являются окончательными судебными актами по существу спора, вынесенными в состязательных процессах.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92981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приведение в исполнение </a:t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актов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применении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обеспечительных</a:t>
            </a:r>
            <a:r>
              <a:rPr lang="tr-T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</a:t>
            </a:r>
            <a:endParaRPr lang="tr-TR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7 пар. (5) и (6) Женевской Конвенции (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Международная Конвенция об аресте судов от 1999 г.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если производство возбуждается в компетентном суде или арбитраже другого государства, соблюдая соответствующие сроки, любое окончательное решение, выносимое по результатам производства,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признается и исполняется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отношении арестованного судна или обеспечения, предоставленного для предотвращения ареста судна или его освобождения, при условии, если: </a:t>
            </a:r>
          </a:p>
          <a:p>
            <a:pPr marL="0" indent="0" algn="just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ответчику было направлено надлежащее уведомление о таком производстве и предоставлена разумная возможность представить дело для защиты; и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такое признание не противоречит публичному порядку.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037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признании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50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Принудительное исполнение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GB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xequature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судебных решений иностранных судов по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делам, вступившим в силу согласно местному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законодательству, осуществляется по решению компетентного турецкого суда о признании данного решения на территории Турции.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43156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иностранных решений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условий ст. 54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решение иностранного суда частично либо полностью может быть признано на территории Турции. При вынесении решения о признании иностранного суда в конце текста решения ставится отметка о признании и судья ставит свою подпись и печать (ст. 56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турецком праве признанное решение имеет силу окончательного и вступившего в силу решения суда, а также силу прямого доказательства. Решение иностранного суда, иск о признании которого был отклонен, может быть рассмотрено в качестве доказательства по усмотрению судьи.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Признанное решение иностранного суда приводится в исполнении в таком же порядке, что и решение турецкого суда (ст. 57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34927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иностранных решений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задолженность в решении указана в иностранной валюте, оплату можно требовать в турецких лирах по курсу ЦБ ТР на день вступления в силу решения о признании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ст.99 Кодекса Обязательственного права, ст. 58/2 (3) Закона о приведении в исполнение и банкротстве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или на день фактической оплаты. Если оплата была запрошена по курсу на день вступления в силу решения о признании, то дополнительно, можно требовать пени за просрочку по годовой ставке 9%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№3095 «О законных процентах и процентах по неустойке»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84172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Обжалование 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 признании могут быть обжалованы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Апелляционном суде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341/5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если сумма иска превышает 5 880 турецких лир*; после чего,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Верховном суде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сумма иска превышает 78 630 турецких лир*, в течении 2-х недель со дня получения решения. Факт подачи апелляционной жалобы не приостанавливает процесс исполнения решения, за исключением принятия решения судом о приостановлении исполнения. Подача жалобы в Верховный суд приостанавливает процесс исполнения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57/2 MÖHUK)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Принимая во внимание, что подача жалобы в Верховный суд приостанавливает процесс исполнения решения иностранного суда, при подаче иска о признании можно ходатайствовать о наложении временного ареста или наложении временной обеспечительной меры. 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88474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Пересмотр дела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Ст.375 Закона «О гражданском процессе» определяет основания, согласно которым сторона может требовать пересмотр дела. К искам о признании и исполнении иностранных решений будут относится только те основания, касающиеся процессуальных ошибок, т.к. судье запрещено рассмотривать дело по существу.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сторона не была представлена в суде, признанное решение противоречит ранее принятому решению турецкого суда и т.д. </a:t>
            </a:r>
          </a:p>
          <a:p>
            <a:pPr marL="0" indent="0"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5327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Вступление в силу и </a:t>
            </a:r>
            <a:b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 давности 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Признанное иностранное судебное решение вступает в силу в качестве решающего доказательства или как окончательное судебное решение с момента, когда решение иностранного суда стало окончательным (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59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о признании должно быть исполнено в течении 10 лет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(ст.156/</a:t>
            </a:r>
            <a:r>
              <a:rPr lang="en-GB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Кодекса Обязательственного права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дня вступления    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25742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122413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 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261655" y="3789040"/>
            <a:ext cx="6400800" cy="1824608"/>
          </a:xfrm>
        </p:spPr>
        <p:txBody>
          <a:bodyPr>
            <a:normAutofit/>
          </a:bodyPr>
          <a:lstStyle/>
          <a:p>
            <a:pPr algn="l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	    :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elena@elbzconsultancy.com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Tel. 	    : +90 530 370 8691 </a:t>
            </a:r>
          </a:p>
          <a:p>
            <a:pPr algn="l"/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www.elbzconsultancy.com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3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Юрисдикция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51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уды Турции обладают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юрисдикцией в отношении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принудительном исполнении.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городах и округах дела о принудительном исполнении рассматривают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суды первой инстанции по гражданским делам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суды первой инстанции по коммерческим делам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зависимости от характера дела. Дела по семейным искам могут передаваться в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суды по семейным делам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общего мнения по подсудности нет ни в доктрине, ни в судебной практике.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539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Юрисдикция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51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решения могут быть затребованы: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суда места постоянного проживания в Турции лица, в отношении которого требуется принудительное исполнение, если же такое место постоянного проживания отсутствует, то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суда его/ее места обычного проживания, или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какого-либо суда г.Анкара, г.Стамбул или г.Измир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(если он/она не имеют места постоянного проживания или обычного проживания в Турции)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539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Юрисдикция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1360 ТКК: </a:t>
            </a:r>
          </a:p>
          <a:p>
            <a:pPr marL="0" indent="0" algn="just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Иски о принудительном исполнении решений, касающихся морских требований, рассматриваются в суде, который вынес решение о наложении ареста судна в качестве обеспечительной меры, при условии, что: </a:t>
            </a: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подачи иска о признании решения судно находится в зоне подусудности этого турецкого суда, или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дату подачи иска о признании решения в сейфе суда находится обеспечительная сумма, внесенная для освобождения судна.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091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Процессуальная дееспособность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 должны иметь зарегистрированный адрес в Турции, т.к. согласно ст. 55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исковое заявление должно быть в обязательном порядке отправлено ответчику.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 о признании не может быть подан против представителя ответчика, а только против ответчика напрямую. Ответчик должен быть той же стороной, которая указана в решении иностранного суда, т.к. решение о признании будет в точности включать стороны, указанные в решении иностранного суда.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52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иск о признании может подавать сторона, у которой есть правовой интерес.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232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иска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 о принудительном исполнении рассматривается, и выносится решение в соответствии 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простыми процессуальными нормами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(ст. 55 М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 Истец уведомляет ответчика об исковом заявлении, </a:t>
            </a:r>
          </a:p>
          <a:p>
            <a:pPr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Ответчик подает ответ, </a:t>
            </a:r>
          </a:p>
          <a:p>
            <a:pPr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стороны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имеют право подавать дополнительные ответы или аргументацию (согласно ст. 371/3 Закона «О гражданском процессе»), </a:t>
            </a:r>
          </a:p>
          <a:p>
            <a:pPr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 может быть принято без слушания (согласно ст. 320 Закона «О гражданском процессе»).</a:t>
            </a: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334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документам </a:t>
            </a:r>
            <a:endParaRPr lang="tr-TR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ст. 52 и 53 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HUK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исковом заявлении необходимо указать: имя, фамилию, адрес истца и ответчика; наименование иностранного суда, вынесшего решение; дату и номер решения; краткую справку о содержании решения. </a:t>
            </a: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Приложения: </a:t>
            </a:r>
          </a:p>
          <a:p>
            <a:pPr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апостилированный оригинал решения иностранного суда или копия решения, заверенная судом,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заверенным турецким переводом,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buFontTx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апостилированный документ, подтверждающий вступление в силу решения иностранного суда, заверенный соответсвующим органом, </a:t>
            </a:r>
            <a:r>
              <a:rPr lang="ru-RU" sz="2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вместе с заверенным турецким переводом. </a:t>
            </a:r>
          </a:p>
          <a:p>
            <a:pPr algn="just"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81216"/>
            <a:ext cx="1979295" cy="822960"/>
          </a:xfrm>
          <a:prstGeom prst="rect">
            <a:avLst/>
          </a:prstGeom>
        </p:spPr>
      </p:pic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489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2835</Words>
  <Application>Microsoft Office PowerPoint</Application>
  <PresentationFormat>Ekran Gösterisi (4:3)</PresentationFormat>
  <Paragraphs>288</Paragraphs>
  <Slides>35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ПРИЗНАНИЕ И ИСПОЛНЕНИЕ ИНОСТРАННЫХ СУДЕБНЫХ РЕШЕНИЙ В ТУРЦИИ</vt:lpstr>
      <vt:lpstr>Источники</vt:lpstr>
      <vt:lpstr>Решение о признании</vt:lpstr>
      <vt:lpstr>Юрисдикция</vt:lpstr>
      <vt:lpstr>Юрисдикция</vt:lpstr>
      <vt:lpstr>Юрисдикция</vt:lpstr>
      <vt:lpstr>Процессуальная дееспособность</vt:lpstr>
      <vt:lpstr>Рассмотрение иска</vt:lpstr>
      <vt:lpstr>Требования к документам </vt:lpstr>
      <vt:lpstr>Судебные пошлины</vt:lpstr>
      <vt:lpstr>Гарантии</vt:lpstr>
      <vt:lpstr>Предварительные условия</vt:lpstr>
      <vt:lpstr>Условия по существу</vt:lpstr>
      <vt:lpstr>Условия по существу</vt:lpstr>
      <vt:lpstr>Условие (1)</vt:lpstr>
      <vt:lpstr>Условие (1)</vt:lpstr>
      <vt:lpstr>Условие (1)</vt:lpstr>
      <vt:lpstr>Условие (2)</vt:lpstr>
      <vt:lpstr>Условие (3)</vt:lpstr>
      <vt:lpstr>Условие (3)</vt:lpstr>
      <vt:lpstr>Условие (4)</vt:lpstr>
      <vt:lpstr>Условие (4)</vt:lpstr>
      <vt:lpstr>Возражения ответчика</vt:lpstr>
      <vt:lpstr>Признание решений о судебных издержках</vt:lpstr>
      <vt:lpstr>Признание решений о судебных издержках</vt:lpstr>
      <vt:lpstr>Признание и приведение в исполнение  иностранных решений по делам о банкротстве </vt:lpstr>
      <vt:lpstr>Признание и приведение в исполнение  иностранных решений по делам о банкротстве </vt:lpstr>
      <vt:lpstr>Признание и приведение в исполнение  судебных актов о применении  обеспечительных мер</vt:lpstr>
      <vt:lpstr>Признание и приведение в исполнение  судебных актов о применении  обеспечительных мер</vt:lpstr>
      <vt:lpstr>Исполнение иностранных решений</vt:lpstr>
      <vt:lpstr>Исполнение иностранных решений</vt:lpstr>
      <vt:lpstr>Обжалование </vt:lpstr>
      <vt:lpstr>Пересмотр дела</vt:lpstr>
      <vt:lpstr>Вступление в силу и  срок давности </vt:lpstr>
      <vt:lpstr>Благодарю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EB</cp:lastModifiedBy>
  <cp:revision>231</cp:revision>
  <cp:lastPrinted>2021-04-01T16:06:02Z</cp:lastPrinted>
  <dcterms:created xsi:type="dcterms:W3CDTF">2020-04-14T14:19:04Z</dcterms:created>
  <dcterms:modified xsi:type="dcterms:W3CDTF">2021-07-14T14:53:12Z</dcterms:modified>
</cp:coreProperties>
</file>